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7" r:id="rId5"/>
    <p:sldId id="281" r:id="rId6"/>
    <p:sldId id="269" r:id="rId7"/>
    <p:sldId id="272" r:id="rId8"/>
    <p:sldId id="277" r:id="rId9"/>
    <p:sldId id="271" r:id="rId10"/>
    <p:sldId id="278" r:id="rId11"/>
    <p:sldId id="273" r:id="rId12"/>
    <p:sldId id="279" r:id="rId13"/>
    <p:sldId id="270" r:id="rId14"/>
    <p:sldId id="274"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han Sethi" initials="IS" lastIdx="1" clrIdx="0">
    <p:extLst>
      <p:ext uri="{19B8F6BF-5375-455C-9EA6-DF929625EA0E}">
        <p15:presenceInfo xmlns:p15="http://schemas.microsoft.com/office/powerpoint/2012/main" userId="29ec9fc823e17f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7949" autoAdjust="0"/>
  </p:normalViewPr>
  <p:slideViewPr>
    <p:cSldViewPr snapToGrid="0" showGuides="1">
      <p:cViewPr varScale="1">
        <p:scale>
          <a:sx n="73" d="100"/>
          <a:sy n="73" d="100"/>
        </p:scale>
        <p:origin x="106" y="12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12/30/2020</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12/30/2020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Convolution layer =  Conv2D+MaxPooling2D</a:t>
            </a:r>
          </a:p>
          <a:p>
            <a:r>
              <a:rPr lang="en-US" dirty="0"/>
              <a:t>Convolution + Pooling layer = 1 Convolution layer</a:t>
            </a:r>
            <a:endParaRPr lang="en-IN"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dirty="0"/>
          </a:p>
        </p:txBody>
      </p:sp>
    </p:spTree>
    <p:extLst>
      <p:ext uri="{BB962C8B-B14F-4D97-AF65-F5344CB8AC3E}">
        <p14:creationId xmlns:p14="http://schemas.microsoft.com/office/powerpoint/2010/main" val="3168694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12/30/2020</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jp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343650" y="2173288"/>
            <a:ext cx="5848350" cy="2090808"/>
          </a:xfrm>
        </p:spPr>
        <p:txBody>
          <a:bodyPr/>
          <a:lstStyle/>
          <a:p>
            <a:r>
              <a:rPr lang="en-US" sz="4400" dirty="0"/>
              <a:t>Limitless horizon</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43650" y="4279971"/>
            <a:ext cx="5143500" cy="1170918"/>
          </a:xfrm>
        </p:spPr>
        <p:txBody>
          <a:bodyPr/>
          <a:lstStyle/>
          <a:p>
            <a:r>
              <a:rPr lang="en-US" dirty="0"/>
              <a:t>Web application</a:t>
            </a:r>
          </a:p>
          <a:p>
            <a:pPr marL="285750" indent="-285750">
              <a:buFontTx/>
              <a:buChar char="-"/>
            </a:pPr>
            <a:r>
              <a:rPr lang="en-US" dirty="0"/>
              <a:t>Aishwarya Jaiswal</a:t>
            </a:r>
          </a:p>
          <a:p>
            <a:pPr marL="285750" indent="-285750">
              <a:buFontTx/>
              <a:buChar char="-"/>
            </a:pPr>
            <a:r>
              <a:rPr lang="en-US" dirty="0"/>
              <a:t>Ishan </a:t>
            </a:r>
            <a:r>
              <a:rPr lang="en-US" dirty="0" err="1"/>
              <a:t>sethi</a:t>
            </a:r>
            <a:endParaRPr lang="en-US" dirty="0"/>
          </a:p>
          <a:p>
            <a:endParaRPr lang="en-US" dirty="0"/>
          </a:p>
          <a:p>
            <a:pPr marL="285750" indent="-285750">
              <a:buFontTx/>
              <a:buChar char="-"/>
            </a:pPr>
            <a:endParaRPr lang="en-US" dirty="0"/>
          </a:p>
          <a:p>
            <a:endParaRPr lang="en-US" dirty="0"/>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a:xfrm>
            <a:off x="1037989" y="776169"/>
            <a:ext cx="5305661" cy="5305661"/>
          </a:xfrm>
        </p:spPr>
      </p:pic>
      <p:sp>
        <p:nvSpPr>
          <p:cNvPr id="4" name="Rectangle 3">
            <a:extLst>
              <a:ext uri="{FF2B5EF4-FFF2-40B4-BE49-F238E27FC236}">
                <a16:creationId xmlns:a16="http://schemas.microsoft.com/office/drawing/2014/main" id="{8BD6E857-2F5F-4FAE-90D7-A674A4652357}"/>
              </a:ext>
            </a:extLst>
          </p:cNvPr>
          <p:cNvSpPr/>
          <p:nvPr/>
        </p:nvSpPr>
        <p:spPr>
          <a:xfrm>
            <a:off x="6343650" y="1171852"/>
            <a:ext cx="1885950" cy="1001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Drowsiness detection</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algn="l" fontAlgn="base"/>
            <a:r>
              <a:rPr lang="en-US" sz="2200" b="1" i="0" dirty="0">
                <a:effectLst/>
                <a:latin typeface="Calibri (Body)"/>
              </a:rPr>
              <a:t>Step 1 –</a:t>
            </a:r>
            <a:r>
              <a:rPr lang="en-US" sz="2200" b="0" i="0" dirty="0">
                <a:effectLst/>
                <a:latin typeface="Calibri (Body)"/>
              </a:rPr>
              <a:t> Take image as input from a camera.</a:t>
            </a:r>
          </a:p>
          <a:p>
            <a:pPr algn="l" fontAlgn="base"/>
            <a:r>
              <a:rPr lang="en-US" sz="2200" b="1" i="0" dirty="0">
                <a:effectLst/>
                <a:latin typeface="Calibri (Body)"/>
              </a:rPr>
              <a:t>Step 2 –</a:t>
            </a:r>
            <a:r>
              <a:rPr lang="en-US" sz="2200" b="0" i="0" dirty="0">
                <a:effectLst/>
                <a:latin typeface="Calibri (Body)"/>
              </a:rPr>
              <a:t> Detect the face in the image and create a Region of Interest (ROI).</a:t>
            </a:r>
          </a:p>
          <a:p>
            <a:pPr algn="l" fontAlgn="base"/>
            <a:r>
              <a:rPr lang="en-US" sz="2200" b="1" i="0" dirty="0">
                <a:effectLst/>
                <a:latin typeface="Calibri (Body)"/>
              </a:rPr>
              <a:t>Step 3 –</a:t>
            </a:r>
            <a:r>
              <a:rPr lang="en-US" sz="2200" b="0" i="0" dirty="0">
                <a:effectLst/>
                <a:latin typeface="Calibri (Body)"/>
              </a:rPr>
              <a:t> Detect the eyes from ROI and feed it to the classifier.</a:t>
            </a:r>
          </a:p>
          <a:p>
            <a:pPr algn="l" fontAlgn="base"/>
            <a:r>
              <a:rPr lang="en-US" sz="2200" b="1" i="0" dirty="0">
                <a:effectLst/>
                <a:latin typeface="Calibri (Body)"/>
              </a:rPr>
              <a:t>Step 4 –</a:t>
            </a:r>
            <a:r>
              <a:rPr lang="en-US" sz="2200" b="0" i="0" dirty="0">
                <a:effectLst/>
                <a:latin typeface="Calibri (Body)"/>
              </a:rPr>
              <a:t> Classifier will categorize whether eyes are open or closed.</a:t>
            </a:r>
          </a:p>
          <a:p>
            <a:pPr algn="l" fontAlgn="base"/>
            <a:r>
              <a:rPr lang="en-US" sz="2200" b="1" i="0" dirty="0">
                <a:effectLst/>
                <a:latin typeface="Calibri (Body)"/>
              </a:rPr>
              <a:t>Step 5 –</a:t>
            </a:r>
            <a:r>
              <a:rPr lang="en-US" sz="2200" b="0" i="0" dirty="0">
                <a:effectLst/>
                <a:latin typeface="Calibri (Body)"/>
              </a:rPr>
              <a:t> Calculate score to check whether the person is drowsy.</a:t>
            </a:r>
          </a:p>
          <a:p>
            <a:pPr marL="0" indent="0">
              <a:buNone/>
            </a:pPr>
            <a:endParaRPr lang="en-US" sz="1800"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
        <p:nvSpPr>
          <p:cNvPr id="6" name="Rectangle 5">
            <a:extLst>
              <a:ext uri="{FF2B5EF4-FFF2-40B4-BE49-F238E27FC236}">
                <a16:creationId xmlns:a16="http://schemas.microsoft.com/office/drawing/2014/main" id="{A48DF442-A8A3-4483-80F9-6EA112FE621C}"/>
              </a:ext>
            </a:extLst>
          </p:cNvPr>
          <p:cNvSpPr/>
          <p:nvPr/>
        </p:nvSpPr>
        <p:spPr>
          <a:xfrm>
            <a:off x="328474" y="6223247"/>
            <a:ext cx="1349406" cy="506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Placeholder 9">
            <a:extLst>
              <a:ext uri="{FF2B5EF4-FFF2-40B4-BE49-F238E27FC236}">
                <a16:creationId xmlns:a16="http://schemas.microsoft.com/office/drawing/2014/main" id="{61737638-47D6-45F1-AAD9-EC4C82CDC7ED}"/>
              </a:ext>
            </a:extLst>
          </p:cNvPr>
          <p:cNvPicPr>
            <a:picLocks noGrp="1" noChangeAspect="1"/>
          </p:cNvPicPr>
          <p:nvPr>
            <p:ph type="pic" sz="quarter" idx="13"/>
          </p:nvPr>
        </p:nvPicPr>
        <p:blipFill rotWithShape="1">
          <a:blip r:embed="rId3"/>
          <a:srcRect l="2428" t="12430" r="3959" b="-6215"/>
          <a:stretch/>
        </p:blipFill>
        <p:spPr>
          <a:xfrm>
            <a:off x="5476171" y="1093694"/>
            <a:ext cx="4922888" cy="4697785"/>
          </a:xfrm>
        </p:spPr>
      </p:pic>
    </p:spTree>
    <p:extLst>
      <p:ext uri="{BB962C8B-B14F-4D97-AF65-F5344CB8AC3E}">
        <p14:creationId xmlns:p14="http://schemas.microsoft.com/office/powerpoint/2010/main" val="96173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Technologies Used</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Flask</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r>
              <a:rPr lang="en-US" b="0" i="0" dirty="0">
                <a:solidFill>
                  <a:srgbClr val="4D5156"/>
                </a:solidFill>
                <a:effectLst/>
                <a:latin typeface="arial" panose="020B0604020202020204" pitchFamily="34" charset="0"/>
              </a:rPr>
              <a:t>Flask is a micro web framework written in Python. It is classified as a microframework because it does not require particular tools or libraries.</a:t>
            </a:r>
            <a:endParaRPr lang="en-US" dirty="0"/>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err="1"/>
              <a:t>Keras</a:t>
            </a:r>
            <a:endParaRPr lang="en-US" dirty="0"/>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r>
              <a:rPr lang="en-US" b="0" i="0" dirty="0" err="1">
                <a:solidFill>
                  <a:srgbClr val="4D5156"/>
                </a:solidFill>
                <a:effectLst/>
                <a:latin typeface="arial" panose="020B0604020202020204" pitchFamily="34" charset="0"/>
              </a:rPr>
              <a:t>Keras</a:t>
            </a:r>
            <a:r>
              <a:rPr lang="en-US" b="0" i="0" dirty="0">
                <a:solidFill>
                  <a:srgbClr val="4D5156"/>
                </a:solidFill>
                <a:effectLst/>
                <a:latin typeface="arial" panose="020B0604020202020204" pitchFamily="34" charset="0"/>
              </a:rPr>
              <a:t> is an open-source library that provides a Python interface for artificial neural networks. </a:t>
            </a:r>
            <a:r>
              <a:rPr lang="en-US" b="0" i="0" dirty="0" err="1">
                <a:solidFill>
                  <a:srgbClr val="4D5156"/>
                </a:solidFill>
                <a:effectLst/>
                <a:latin typeface="arial" panose="020B0604020202020204" pitchFamily="34" charset="0"/>
              </a:rPr>
              <a:t>Keras</a:t>
            </a:r>
            <a:r>
              <a:rPr lang="en-US" b="0" i="0" dirty="0">
                <a:solidFill>
                  <a:srgbClr val="4D5156"/>
                </a:solidFill>
                <a:effectLst/>
                <a:latin typeface="arial" panose="020B0604020202020204" pitchFamily="34" charset="0"/>
              </a:rPr>
              <a:t> acts as an interface for the TensorFlow library.</a:t>
            </a:r>
            <a:endParaRPr lang="en-US" dirty="0"/>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NLTK</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r>
              <a:rPr lang="en-US" b="0" i="0" dirty="0">
                <a:solidFill>
                  <a:srgbClr val="4D5156"/>
                </a:solidFill>
                <a:effectLst/>
                <a:latin typeface="arial" panose="020B0604020202020204" pitchFamily="34" charset="0"/>
              </a:rPr>
              <a:t>The Natural Language Toolkit, or more commonly NLTK, is a suite of libraries and programs for symbolic and statistical natural language processing for English written in the Python programming language.</a:t>
            </a:r>
            <a:endParaRPr lang="en-US" dirty="0"/>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OpenCV</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r>
              <a:rPr lang="en-US" b="0" i="0" dirty="0">
                <a:solidFill>
                  <a:srgbClr val="4D5156"/>
                </a:solidFill>
                <a:effectLst/>
                <a:latin typeface="arial" panose="020B0604020202020204" pitchFamily="34" charset="0"/>
              </a:rPr>
              <a:t>Computer vision is an interdisciplinary scientific field that deals with how computers can gain high-level understanding from digital images or videos. </a:t>
            </a:r>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11</a:t>
            </a:fld>
            <a:endParaRPr lang="en-US" dirty="0"/>
          </a:p>
        </p:txBody>
      </p:sp>
      <p:pic>
        <p:nvPicPr>
          <p:cNvPr id="28" name="Picture Placeholder 27">
            <a:extLst>
              <a:ext uri="{FF2B5EF4-FFF2-40B4-BE49-F238E27FC236}">
                <a16:creationId xmlns:a16="http://schemas.microsoft.com/office/drawing/2014/main" id="{7C9A7ADE-74EE-4E50-BE1D-379C9A105EEA}"/>
              </a:ext>
            </a:extLst>
          </p:cNvPr>
          <p:cNvPicPr>
            <a:picLocks noGrp="1" noChangeAspect="1"/>
          </p:cNvPicPr>
          <p:nvPr>
            <p:ph type="pic" sz="quarter" idx="13"/>
          </p:nvPr>
        </p:nvPicPr>
        <p:blipFill rotWithShape="1">
          <a:blip r:embed="rId3"/>
          <a:srcRect t="-1320" r="-353" b="1920"/>
          <a:stretch/>
        </p:blipFill>
        <p:spPr>
          <a:xfrm>
            <a:off x="1208229" y="2051952"/>
            <a:ext cx="1240726" cy="11747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7" name="Picture Placeholder 26">
            <a:extLst>
              <a:ext uri="{FF2B5EF4-FFF2-40B4-BE49-F238E27FC236}">
                <a16:creationId xmlns:a16="http://schemas.microsoft.com/office/drawing/2014/main" id="{7F026BFE-18BF-44A0-BF5B-D004374336D9}"/>
              </a:ext>
            </a:extLst>
          </p:cNvPr>
          <p:cNvPicPr>
            <a:picLocks noGrp="1" noChangeAspect="1"/>
          </p:cNvPicPr>
          <p:nvPr>
            <p:ph type="pic" sz="quarter" idx="14"/>
          </p:nvPr>
        </p:nvPicPr>
        <p:blipFill rotWithShape="1">
          <a:blip r:embed="rId4"/>
          <a:srcRect l="4551" r="8" b="6417"/>
          <a:stretch/>
        </p:blipFill>
        <p:spPr>
          <a:xfrm>
            <a:off x="3900089" y="2147712"/>
            <a:ext cx="1544232" cy="7604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6" name="Picture Placeholder 25">
            <a:extLst>
              <a:ext uri="{FF2B5EF4-FFF2-40B4-BE49-F238E27FC236}">
                <a16:creationId xmlns:a16="http://schemas.microsoft.com/office/drawing/2014/main" id="{EE0C50C9-2705-4792-84E6-22AA7C808E12}"/>
              </a:ext>
            </a:extLst>
          </p:cNvPr>
          <p:cNvPicPr>
            <a:picLocks noGrp="1" noChangeAspect="1"/>
          </p:cNvPicPr>
          <p:nvPr>
            <p:ph type="pic" sz="quarter" idx="15"/>
          </p:nvPr>
        </p:nvPicPr>
        <p:blipFill rotWithShape="1">
          <a:blip r:embed="rId5"/>
          <a:srcRect l="2190" r="534"/>
          <a:stretch/>
        </p:blipFill>
        <p:spPr>
          <a:xfrm>
            <a:off x="6779519" y="2147712"/>
            <a:ext cx="1628159" cy="8345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5" name="Picture Placeholder 24">
            <a:extLst>
              <a:ext uri="{FF2B5EF4-FFF2-40B4-BE49-F238E27FC236}">
                <a16:creationId xmlns:a16="http://schemas.microsoft.com/office/drawing/2014/main" id="{4997EBFE-244F-4C93-9D18-8F3CC11AE7A2}"/>
              </a:ext>
            </a:extLst>
          </p:cNvPr>
          <p:cNvPicPr>
            <a:picLocks noGrp="1" noChangeAspect="1"/>
          </p:cNvPicPr>
          <p:nvPr>
            <p:ph type="pic" sz="quarter" idx="16"/>
          </p:nvPr>
        </p:nvPicPr>
        <p:blipFill>
          <a:blip r:embed="rId6"/>
          <a:srcRect l="5720" r="5720"/>
          <a:stretch>
            <a:fillRect/>
          </a:stretch>
        </p:blipFill>
        <p:spPr>
          <a:xfrm>
            <a:off x="9742877" y="2017456"/>
            <a:ext cx="1240894" cy="124089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4" name="Rectangle 23">
            <a:extLst>
              <a:ext uri="{FF2B5EF4-FFF2-40B4-BE49-F238E27FC236}">
                <a16:creationId xmlns:a16="http://schemas.microsoft.com/office/drawing/2014/main" id="{BB54BAAD-E6B2-4207-9584-AC221203096D}"/>
              </a:ext>
            </a:extLst>
          </p:cNvPr>
          <p:cNvSpPr/>
          <p:nvPr/>
        </p:nvSpPr>
        <p:spPr>
          <a:xfrm>
            <a:off x="328474" y="6223247"/>
            <a:ext cx="1349406" cy="506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3563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a:xfrm>
            <a:off x="7002130" y="4484692"/>
            <a:ext cx="4540440" cy="401074"/>
          </a:xfrm>
        </p:spPr>
        <p:txBody>
          <a:bodyPr/>
          <a:lstStyle/>
          <a:p>
            <a:r>
              <a:rPr lang="en-IN" b="1" i="0" dirty="0">
                <a:solidFill>
                  <a:srgbClr val="555555"/>
                </a:solidFill>
                <a:effectLst/>
                <a:latin typeface="Roboto"/>
              </a:rPr>
              <a:t>Ishanblaster1000@gmail.com</a:t>
            </a:r>
            <a:endParaRPr lang="en-IN" b="1" i="0" dirty="0">
              <a:solidFill>
                <a:srgbClr val="5F6368"/>
              </a:solidFill>
              <a:effectLst/>
              <a:latin typeface="Roboto"/>
            </a:endParaRPr>
          </a:p>
          <a:p>
            <a:pPr algn="l"/>
            <a:endParaRPr lang="en-IN" b="1" i="0" dirty="0">
              <a:solidFill>
                <a:srgbClr val="5F6368"/>
              </a:solidFill>
              <a:effectLst/>
              <a:latin typeface="Roboto"/>
            </a:endParaRPr>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a:xfrm>
            <a:off x="7002130" y="5038391"/>
            <a:ext cx="4533900" cy="503238"/>
          </a:xfrm>
        </p:spPr>
        <p:txBody>
          <a:bodyPr/>
          <a:lstStyle/>
          <a:p>
            <a:r>
              <a:rPr lang="en-US" sz="1400" b="1" dirty="0">
                <a:solidFill>
                  <a:schemeClr val="tx1">
                    <a:lumMod val="65000"/>
                    <a:lumOff val="35000"/>
                  </a:schemeClr>
                </a:solidFill>
                <a:latin typeface="Roboto"/>
              </a:rPr>
              <a:t>https://www.linkedin.com/in/ishansethi09/</a:t>
            </a:r>
          </a:p>
        </p:txBody>
      </p:sp>
      <p:sp>
        <p:nvSpPr>
          <p:cNvPr id="6" name="Rectangle 5">
            <a:extLst>
              <a:ext uri="{FF2B5EF4-FFF2-40B4-BE49-F238E27FC236}">
                <a16:creationId xmlns:a16="http://schemas.microsoft.com/office/drawing/2014/main" id="{D34FCF22-36EE-45BF-BA27-165223DEEBAC}"/>
              </a:ext>
            </a:extLst>
          </p:cNvPr>
          <p:cNvSpPr/>
          <p:nvPr/>
        </p:nvSpPr>
        <p:spPr>
          <a:xfrm>
            <a:off x="6327427" y="1766657"/>
            <a:ext cx="2044216" cy="941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Placeholder 8">
            <a:extLst>
              <a:ext uri="{FF2B5EF4-FFF2-40B4-BE49-F238E27FC236}">
                <a16:creationId xmlns:a16="http://schemas.microsoft.com/office/drawing/2014/main" id="{E67335C8-9B9C-48A7-BBB0-2496CE73F12F}"/>
              </a:ext>
            </a:extLst>
          </p:cNvPr>
          <p:cNvPicPr>
            <a:picLocks noGrp="1" noChangeAspect="1"/>
          </p:cNvPicPr>
          <p:nvPr>
            <p:ph type="pic" sz="quarter" idx="10"/>
          </p:nvPr>
        </p:nvPicPr>
        <p:blipFill>
          <a:blip r:embed="rId3"/>
          <a:srcRect l="21875" r="21875"/>
          <a:stretch>
            <a:fillRect/>
          </a:stretch>
        </p:blipFill>
        <p:spPr/>
      </p:pic>
    </p:spTree>
    <p:extLst>
      <p:ext uri="{BB962C8B-B14F-4D97-AF65-F5344CB8AC3E}">
        <p14:creationId xmlns:p14="http://schemas.microsoft.com/office/powerpoint/2010/main" val="29288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FAF17A-DB5C-4F90-A541-033D89813C9D}"/>
              </a:ext>
            </a:extLst>
          </p:cNvPr>
          <p:cNvSpPr>
            <a:spLocks noGrp="1"/>
          </p:cNvSpPr>
          <p:nvPr>
            <p:ph type="sldNum" sz="quarter" idx="12"/>
          </p:nvPr>
        </p:nvSpPr>
        <p:spPr/>
        <p:txBody>
          <a:bodyPr/>
          <a:lstStyle/>
          <a:p>
            <a:fld id="{9EC71654-96A5-4280-94F3-931C61A9F92C}" type="slidenum">
              <a:rPr lang="en-US" noProof="0" smtClean="0"/>
              <a:pPr/>
              <a:t>2</a:t>
            </a:fld>
            <a:endParaRPr lang="en-US" noProof="0" dirty="0"/>
          </a:p>
        </p:txBody>
      </p:sp>
      <p:sp>
        <p:nvSpPr>
          <p:cNvPr id="4" name="Title 3">
            <a:extLst>
              <a:ext uri="{FF2B5EF4-FFF2-40B4-BE49-F238E27FC236}">
                <a16:creationId xmlns:a16="http://schemas.microsoft.com/office/drawing/2014/main" id="{FE4121DB-20B0-41B8-99BE-4EAC2EFA719E}"/>
              </a:ext>
            </a:extLst>
          </p:cNvPr>
          <p:cNvSpPr>
            <a:spLocks noGrp="1"/>
          </p:cNvSpPr>
          <p:nvPr>
            <p:ph type="title"/>
          </p:nvPr>
        </p:nvSpPr>
        <p:spPr>
          <a:xfrm>
            <a:off x="515938" y="246620"/>
            <a:ext cx="11150600" cy="1340371"/>
          </a:xfrm>
        </p:spPr>
        <p:txBody>
          <a:bodyPr/>
          <a:lstStyle/>
          <a:p>
            <a:r>
              <a:rPr lang="en-US" sz="4800" dirty="0"/>
              <a:t>LIMITLESS HORIZON</a:t>
            </a:r>
            <a:endParaRPr lang="en-IN" sz="4800" dirty="0"/>
          </a:p>
        </p:txBody>
      </p:sp>
      <p:sp>
        <p:nvSpPr>
          <p:cNvPr id="5" name="Content Placeholder 5">
            <a:extLst>
              <a:ext uri="{FF2B5EF4-FFF2-40B4-BE49-F238E27FC236}">
                <a16:creationId xmlns:a16="http://schemas.microsoft.com/office/drawing/2014/main" id="{6E1D7B46-292D-4C5A-A5D2-C52629B22256}"/>
              </a:ext>
            </a:extLst>
          </p:cNvPr>
          <p:cNvSpPr txBox="1">
            <a:spLocks/>
          </p:cNvSpPr>
          <p:nvPr/>
        </p:nvSpPr>
        <p:spPr>
          <a:xfrm>
            <a:off x="668338" y="1978025"/>
            <a:ext cx="108378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400" dirty="0">
                <a:solidFill>
                  <a:srgbClr val="0E101A"/>
                </a:solidFill>
              </a:rPr>
              <a:t>Web-App is a supportive tool for classroom activities. It has multiple in-build features that assist teachers and is a friendly platform for the students. The platform is a combination of 3 tools. </a:t>
            </a:r>
          </a:p>
          <a:p>
            <a:pPr marL="914400" lvl="1" indent="-457200">
              <a:spcBef>
                <a:spcPts val="0"/>
              </a:spcBef>
              <a:buFont typeface="+mj-lt"/>
              <a:buAutoNum type="arabicPeriod"/>
            </a:pPr>
            <a:r>
              <a:rPr lang="en-US" sz="2000" dirty="0">
                <a:solidFill>
                  <a:srgbClr val="0E101A"/>
                </a:solidFill>
              </a:rPr>
              <a:t>Book Recommendation System. </a:t>
            </a:r>
          </a:p>
          <a:p>
            <a:pPr marL="914400" lvl="1" indent="-457200">
              <a:spcBef>
                <a:spcPts val="0"/>
              </a:spcBef>
              <a:buFont typeface="+mj-lt"/>
              <a:buAutoNum type="arabicPeriod"/>
            </a:pPr>
            <a:r>
              <a:rPr lang="en-US" sz="2000" dirty="0">
                <a:solidFill>
                  <a:srgbClr val="0E101A"/>
                </a:solidFill>
              </a:rPr>
              <a:t>Text Summarizer.</a:t>
            </a:r>
          </a:p>
          <a:p>
            <a:pPr marL="914400" lvl="1" indent="-457200">
              <a:spcBef>
                <a:spcPts val="0"/>
              </a:spcBef>
              <a:buFont typeface="+mj-lt"/>
              <a:buAutoNum type="arabicPeriod"/>
            </a:pPr>
            <a:r>
              <a:rPr lang="en-US" sz="2000" dirty="0">
                <a:solidFill>
                  <a:srgbClr val="0E101A"/>
                </a:solidFill>
              </a:rPr>
              <a:t>Drowsiness Detection.</a:t>
            </a:r>
          </a:p>
          <a:p>
            <a:pPr>
              <a:spcBef>
                <a:spcPts val="0"/>
              </a:spcBef>
            </a:pPr>
            <a:r>
              <a:rPr lang="en-US" sz="2400" dirty="0">
                <a:solidFill>
                  <a:srgbClr val="0E101A"/>
                </a:solidFill>
              </a:rPr>
              <a:t>Students, as well as teachers, can use the book recommender. </a:t>
            </a:r>
          </a:p>
          <a:p>
            <a:pPr>
              <a:spcBef>
                <a:spcPts val="0"/>
              </a:spcBef>
            </a:pPr>
            <a:r>
              <a:rPr lang="en-US" sz="2400" dirty="0">
                <a:solidFill>
                  <a:srgbClr val="0E101A"/>
                </a:solidFill>
              </a:rPr>
              <a:t>Moreover, the text summarizer will help students learn things quickly &amp;, on the other side, will help teachers check exam sheets at a good pace.</a:t>
            </a:r>
          </a:p>
          <a:p>
            <a:pPr>
              <a:spcBef>
                <a:spcPts val="0"/>
              </a:spcBef>
            </a:pPr>
            <a:r>
              <a:rPr lang="en-US" sz="2400" dirty="0">
                <a:solidFill>
                  <a:srgbClr val="0E101A"/>
                </a:solidFill>
              </a:rPr>
              <a:t> Then comes drowsiness detection; the teachers can use it to keep an eye on the students while the lecture is going.</a:t>
            </a:r>
          </a:p>
        </p:txBody>
      </p:sp>
      <p:sp>
        <p:nvSpPr>
          <p:cNvPr id="6" name="Rectangle 5">
            <a:extLst>
              <a:ext uri="{FF2B5EF4-FFF2-40B4-BE49-F238E27FC236}">
                <a16:creationId xmlns:a16="http://schemas.microsoft.com/office/drawing/2014/main" id="{D6FF7ABF-6AFD-4A29-BF34-6E4BE6EA23DE}"/>
              </a:ext>
            </a:extLst>
          </p:cNvPr>
          <p:cNvSpPr/>
          <p:nvPr/>
        </p:nvSpPr>
        <p:spPr>
          <a:xfrm>
            <a:off x="363984" y="6176963"/>
            <a:ext cx="1251752" cy="543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319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373570" y="500062"/>
            <a:ext cx="5580062" cy="1325563"/>
          </a:xfrm>
        </p:spPr>
        <p:txBody>
          <a:bodyPr/>
          <a:lstStyle/>
          <a:p>
            <a:r>
              <a:rPr lang="en-US" sz="3600" dirty="0"/>
              <a:t>Book Recommendation </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5249280" cy="4351338"/>
          </a:xfrm>
        </p:spPr>
        <p:txBody>
          <a:bodyPr/>
          <a:lstStyle/>
          <a:p>
            <a:r>
              <a:rPr lang="en-US" dirty="0"/>
              <a:t>If we plan to buy any new product, we usually ask our friends, research the product features, compare the product with similar products, read the product reviews on the internet, and then we make our decision. </a:t>
            </a:r>
          </a:p>
          <a:p>
            <a:r>
              <a:rPr lang="en-US" dirty="0"/>
              <a:t>How convenient if all this process was taken care of automatically and recommend the product efficiently? </a:t>
            </a:r>
          </a:p>
          <a:p>
            <a:r>
              <a:rPr lang="en-US" dirty="0"/>
              <a:t>A recommendation engine or recommender system is the answer to this question. </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5" name="Rectangle 4">
            <a:extLst>
              <a:ext uri="{FF2B5EF4-FFF2-40B4-BE49-F238E27FC236}">
                <a16:creationId xmlns:a16="http://schemas.microsoft.com/office/drawing/2014/main" id="{A4E6B2DC-4CDC-40D1-AD39-777BC59C98F7}"/>
              </a:ext>
            </a:extLst>
          </p:cNvPr>
          <p:cNvSpPr/>
          <p:nvPr/>
        </p:nvSpPr>
        <p:spPr>
          <a:xfrm>
            <a:off x="363984" y="6176963"/>
            <a:ext cx="1251752" cy="543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Placeholder 19">
            <a:extLst>
              <a:ext uri="{FF2B5EF4-FFF2-40B4-BE49-F238E27FC236}">
                <a16:creationId xmlns:a16="http://schemas.microsoft.com/office/drawing/2014/main" id="{AA40C5AC-F934-43DC-BD83-46A03784BC84}"/>
              </a:ext>
            </a:extLst>
          </p:cNvPr>
          <p:cNvPicPr>
            <a:picLocks noGrp="1" noChangeAspect="1"/>
          </p:cNvPicPr>
          <p:nvPr>
            <p:ph type="pic" sz="quarter" idx="13"/>
          </p:nvPr>
        </p:nvPicPr>
        <p:blipFill rotWithShape="1">
          <a:blip r:embed="rId3"/>
          <a:srcRect l="6615" r="11503"/>
          <a:stretch/>
        </p:blipFill>
        <p:spPr>
          <a:xfrm>
            <a:off x="5884648" y="0"/>
            <a:ext cx="6307353" cy="5780372"/>
          </a:xfrm>
        </p:spPr>
      </p:pic>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426128" y="653378"/>
            <a:ext cx="11150600" cy="605487"/>
          </a:xfrm>
        </p:spPr>
        <p:txBody>
          <a:bodyPr/>
          <a:lstStyle/>
          <a:p>
            <a:r>
              <a:rPr lang="en-US" sz="3600" dirty="0"/>
              <a:t>Book Recommendation</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IN" sz="3200" b="1" i="0" dirty="0">
                <a:effectLst/>
                <a:latin typeface="Source Serif Pro"/>
              </a:rPr>
              <a:t>TF – IDF</a:t>
            </a:r>
            <a:endParaRPr lang="en-US" sz="3200" dirty="0"/>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4" y="2863158"/>
            <a:ext cx="4074002" cy="3857238"/>
          </a:xfrm>
        </p:spPr>
        <p:txBody>
          <a:bodyPr/>
          <a:lstStyle/>
          <a:p>
            <a:r>
              <a:rPr lang="en-US" b="0" i="0" dirty="0">
                <a:effectLst/>
                <a:latin typeface="Source Serif Pro"/>
              </a:rPr>
              <a:t>The fundamental idea is to convert the texts or words into a vector and represent in a vector space model.</a:t>
            </a:r>
          </a:p>
          <a:p>
            <a:r>
              <a:rPr lang="en-US" b="0" i="0" dirty="0">
                <a:effectLst/>
                <a:latin typeface="Source Serif Pro"/>
              </a:rPr>
              <a:t>TF- IDF stands for Term Frequency and Inverse Document Frequency .TF-IDF helps in evaluating importance of a word in a document.</a:t>
            </a:r>
          </a:p>
          <a:p>
            <a:endParaRPr lang="en-US" b="0" i="0" dirty="0">
              <a:effectLst/>
              <a:latin typeface="Source Serif Pro"/>
            </a:endParaRPr>
          </a:p>
          <a:p>
            <a:endParaRPr lang="en-US" dirty="0">
              <a:latin typeface="Source Serif Pro"/>
            </a:endParaRPr>
          </a:p>
          <a:p>
            <a:r>
              <a:rPr lang="en-US" b="0" i="0" dirty="0">
                <a:effectLst/>
                <a:latin typeface="Source Serif Pro"/>
              </a:rPr>
              <a:t>Where N is the total number of documents</a:t>
            </a:r>
            <a:r>
              <a:rPr lang="en-US" dirty="0">
                <a:latin typeface="Source Serif Pro"/>
              </a:rPr>
              <a:t> in the collection &amp;                         is the number of documents where term t is present </a:t>
            </a:r>
            <a:r>
              <a:rPr lang="en-US" b="0" i="0" dirty="0">
                <a:effectLst/>
                <a:latin typeface="Source Serif Pro"/>
              </a:rPr>
              <a:t> </a:t>
            </a:r>
            <a:endParaRPr lang="en-US"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7327918" y="2051298"/>
            <a:ext cx="4074002" cy="2618355"/>
          </a:xfrm>
        </p:spPr>
        <p:txBody>
          <a:bodyPr/>
          <a:lstStyle/>
          <a:p>
            <a:pPr algn="l" fontAlgn="base"/>
            <a:r>
              <a:rPr lang="en-US" b="0" i="0" dirty="0">
                <a:effectLst/>
                <a:latin typeface="Source Serif Pro"/>
              </a:rPr>
              <a:t>Well cosine similarity is a measure of similarity between two non zero vectors. One of the beautiful thing about vector representation is we can now see how closely related two sentence are based on what angles their respective vectors make.</a:t>
            </a:r>
          </a:p>
          <a:p>
            <a:pPr algn="l" fontAlgn="base"/>
            <a:r>
              <a:rPr lang="en-US" b="0" i="0" dirty="0">
                <a:effectLst/>
                <a:latin typeface="Source Serif Pro"/>
              </a:rPr>
              <a:t>Cosine value ranges from -1 to 1.</a:t>
            </a:r>
          </a:p>
          <a:p>
            <a:pPr algn="l" fontAlgn="base"/>
            <a:r>
              <a:rPr lang="en-US" b="0" i="0" dirty="0">
                <a:effectLst/>
                <a:latin typeface="Source Serif Pro"/>
              </a:rPr>
              <a:t>So if two vectors make an angle 0, then cosine value would be 1, which in turn would mean that the sentences are closely related to each other.</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Cosine Similarity </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4</a:t>
            </a:fld>
            <a:endParaRPr lang="en-US" dirty="0"/>
          </a:p>
        </p:txBody>
      </p:sp>
      <p:pic>
        <p:nvPicPr>
          <p:cNvPr id="7" name="Picture 6">
            <a:extLst>
              <a:ext uri="{FF2B5EF4-FFF2-40B4-BE49-F238E27FC236}">
                <a16:creationId xmlns:a16="http://schemas.microsoft.com/office/drawing/2014/main" id="{35CEA401-E54C-4BEF-9977-3843D72AD652}"/>
              </a:ext>
            </a:extLst>
          </p:cNvPr>
          <p:cNvPicPr>
            <a:picLocks noChangeAspect="1"/>
          </p:cNvPicPr>
          <p:nvPr/>
        </p:nvPicPr>
        <p:blipFill>
          <a:blip r:embed="rId7"/>
          <a:stretch>
            <a:fillRect/>
          </a:stretch>
        </p:blipFill>
        <p:spPr>
          <a:xfrm>
            <a:off x="2007174" y="4338556"/>
            <a:ext cx="2049958" cy="624894"/>
          </a:xfrm>
          <a:prstGeom prst="rect">
            <a:avLst/>
          </a:prstGeom>
        </p:spPr>
      </p:pic>
      <p:pic>
        <p:nvPicPr>
          <p:cNvPr id="11" name="Picture 10">
            <a:extLst>
              <a:ext uri="{FF2B5EF4-FFF2-40B4-BE49-F238E27FC236}">
                <a16:creationId xmlns:a16="http://schemas.microsoft.com/office/drawing/2014/main" id="{BC983F58-60C6-4AE2-8ABB-79B07B756AD0}"/>
              </a:ext>
            </a:extLst>
          </p:cNvPr>
          <p:cNvPicPr>
            <a:picLocks noChangeAspect="1"/>
          </p:cNvPicPr>
          <p:nvPr/>
        </p:nvPicPr>
        <p:blipFill>
          <a:blip r:embed="rId8"/>
          <a:stretch>
            <a:fillRect/>
          </a:stretch>
        </p:blipFill>
        <p:spPr>
          <a:xfrm>
            <a:off x="2246087" y="5321667"/>
            <a:ext cx="1120237" cy="274344"/>
          </a:xfrm>
          <a:prstGeom prst="rect">
            <a:avLst/>
          </a:prstGeom>
        </p:spPr>
      </p:pic>
      <p:pic>
        <p:nvPicPr>
          <p:cNvPr id="15" name="Picture 14">
            <a:extLst>
              <a:ext uri="{FF2B5EF4-FFF2-40B4-BE49-F238E27FC236}">
                <a16:creationId xmlns:a16="http://schemas.microsoft.com/office/drawing/2014/main" id="{CCF7E808-1CE6-449A-8C24-2531BCD18151}"/>
              </a:ext>
            </a:extLst>
          </p:cNvPr>
          <p:cNvPicPr>
            <a:picLocks noChangeAspect="1"/>
          </p:cNvPicPr>
          <p:nvPr/>
        </p:nvPicPr>
        <p:blipFill>
          <a:blip r:embed="rId9"/>
          <a:stretch>
            <a:fillRect/>
          </a:stretch>
        </p:blipFill>
        <p:spPr>
          <a:xfrm>
            <a:off x="7327918" y="710215"/>
            <a:ext cx="3964478" cy="1422794"/>
          </a:xfrm>
          <a:prstGeom prst="rect">
            <a:avLst/>
          </a:prstGeom>
        </p:spPr>
      </p:pic>
      <p:sp>
        <p:nvSpPr>
          <p:cNvPr id="16" name="Rectangle 15">
            <a:extLst>
              <a:ext uri="{FF2B5EF4-FFF2-40B4-BE49-F238E27FC236}">
                <a16:creationId xmlns:a16="http://schemas.microsoft.com/office/drawing/2014/main" id="{C9B0D840-9089-4994-9547-5B9D0330016F}"/>
              </a:ext>
            </a:extLst>
          </p:cNvPr>
          <p:cNvSpPr/>
          <p:nvPr/>
        </p:nvSpPr>
        <p:spPr>
          <a:xfrm>
            <a:off x="426128" y="6187736"/>
            <a:ext cx="1260629" cy="60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403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AC66EE-A553-4780-97B9-F90E1C5D833F}"/>
              </a:ext>
            </a:extLst>
          </p:cNvPr>
          <p:cNvSpPr>
            <a:spLocks noGrp="1"/>
          </p:cNvSpPr>
          <p:nvPr>
            <p:ph type="title"/>
          </p:nvPr>
        </p:nvSpPr>
        <p:spPr/>
        <p:txBody>
          <a:bodyPr/>
          <a:lstStyle/>
          <a:p>
            <a:r>
              <a:rPr lang="en-US" dirty="0"/>
              <a:t>Text Summarizer</a:t>
            </a:r>
            <a:endParaRPr lang="en-IN" dirty="0"/>
          </a:p>
        </p:txBody>
      </p:sp>
      <p:sp>
        <p:nvSpPr>
          <p:cNvPr id="7" name="Content Placeholder 6">
            <a:extLst>
              <a:ext uri="{FF2B5EF4-FFF2-40B4-BE49-F238E27FC236}">
                <a16:creationId xmlns:a16="http://schemas.microsoft.com/office/drawing/2014/main" id="{3BF66868-4A0B-4D5D-874C-B254867D6502}"/>
              </a:ext>
            </a:extLst>
          </p:cNvPr>
          <p:cNvSpPr>
            <a:spLocks noGrp="1"/>
          </p:cNvSpPr>
          <p:nvPr>
            <p:ph idx="1"/>
          </p:nvPr>
        </p:nvSpPr>
        <p:spPr/>
        <p:txBody>
          <a:bodyPr/>
          <a:lstStyle/>
          <a:p>
            <a:r>
              <a:rPr lang="en-US" sz="2200" b="0" i="0" dirty="0">
                <a:effectLst/>
                <a:latin typeface="Calibri (Body)"/>
              </a:rPr>
              <a:t>Automatic text summarization, or just text summarization, is the process of creating a short and coherent version of a longer document.</a:t>
            </a:r>
          </a:p>
          <a:p>
            <a:r>
              <a:rPr lang="en-US" sz="2200" b="0" dirty="0">
                <a:effectLst/>
                <a:latin typeface="Calibri (Body)"/>
              </a:rPr>
              <a:t>Text summarization is the process of distilling the most important information from a source (or sources) to produce an abridged version for a particular user (or users) and task (or tasks).</a:t>
            </a:r>
          </a:p>
          <a:p>
            <a:r>
              <a:rPr lang="en-US" sz="2200" dirty="0">
                <a:latin typeface="Calibri (Body)"/>
              </a:rPr>
              <a:t>It </a:t>
            </a:r>
            <a:r>
              <a:rPr lang="en-US" sz="2200" b="0" dirty="0">
                <a:effectLst/>
                <a:latin typeface="Calibri (Body)"/>
              </a:rPr>
              <a:t>is the task of producing a concise and fluent summary while preserving key information content and overall meaning</a:t>
            </a:r>
            <a:endParaRPr lang="en-IN" sz="2200" dirty="0">
              <a:latin typeface="Calibri (Body)"/>
            </a:endParaRPr>
          </a:p>
        </p:txBody>
      </p:sp>
      <p:sp>
        <p:nvSpPr>
          <p:cNvPr id="3" name="Slide Number Placeholder 2">
            <a:extLst>
              <a:ext uri="{FF2B5EF4-FFF2-40B4-BE49-F238E27FC236}">
                <a16:creationId xmlns:a16="http://schemas.microsoft.com/office/drawing/2014/main" id="{CF0ACC22-21EA-4B60-8527-1CCF824EA182}"/>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9" name="Rectangle 8">
            <a:extLst>
              <a:ext uri="{FF2B5EF4-FFF2-40B4-BE49-F238E27FC236}">
                <a16:creationId xmlns:a16="http://schemas.microsoft.com/office/drawing/2014/main" id="{4E3FA2C1-644D-44E6-8950-830D787B0AEE}"/>
              </a:ext>
            </a:extLst>
          </p:cNvPr>
          <p:cNvSpPr/>
          <p:nvPr/>
        </p:nvSpPr>
        <p:spPr>
          <a:xfrm>
            <a:off x="435006" y="6176963"/>
            <a:ext cx="1162975" cy="57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Placeholder 15">
            <a:extLst>
              <a:ext uri="{FF2B5EF4-FFF2-40B4-BE49-F238E27FC236}">
                <a16:creationId xmlns:a16="http://schemas.microsoft.com/office/drawing/2014/main" id="{275A1F27-F588-4707-A4F7-013EB51FB9D6}"/>
              </a:ext>
            </a:extLst>
          </p:cNvPr>
          <p:cNvPicPr>
            <a:picLocks noGrp="1" noChangeAspect="1"/>
          </p:cNvPicPr>
          <p:nvPr>
            <p:ph type="pic" sz="quarter" idx="13"/>
          </p:nvPr>
        </p:nvPicPr>
        <p:blipFill rotWithShape="1">
          <a:blip r:embed="rId2"/>
          <a:srcRect l="11640" t="-1652" r="35234" b="1652"/>
          <a:stretch/>
        </p:blipFill>
        <p:spPr>
          <a:xfrm>
            <a:off x="5455212" y="988536"/>
            <a:ext cx="4884848" cy="4884848"/>
          </a:xfrm>
        </p:spPr>
      </p:pic>
    </p:spTree>
    <p:extLst>
      <p:ext uri="{BB962C8B-B14F-4D97-AF65-F5344CB8AC3E}">
        <p14:creationId xmlns:p14="http://schemas.microsoft.com/office/powerpoint/2010/main" val="335560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Text summarizer</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Tokenization</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a:xfrm>
            <a:off x="219126" y="3089430"/>
            <a:ext cx="3445566" cy="2922683"/>
          </a:xfrm>
        </p:spPr>
        <p:txBody>
          <a:bodyPr>
            <a:normAutofit fontScale="25000" lnSpcReduction="20000"/>
          </a:bodyPr>
          <a:lstStyle/>
          <a:p>
            <a:pPr algn="l">
              <a:lnSpc>
                <a:spcPct val="120000"/>
              </a:lnSpc>
            </a:pPr>
            <a:r>
              <a:rPr lang="en-US" sz="6400" i="0" dirty="0">
                <a:solidFill>
                  <a:srgbClr val="222222"/>
                </a:solidFill>
                <a:effectLst/>
                <a:latin typeface="Calibri (Body)"/>
              </a:rPr>
              <a:t>Tokenization is the process by which big quantity of text is divided into smaller parts called tokens.</a:t>
            </a:r>
          </a:p>
          <a:p>
            <a:pPr algn="l">
              <a:lnSpc>
                <a:spcPct val="120000"/>
              </a:lnSpc>
            </a:pPr>
            <a:r>
              <a:rPr lang="en-US" sz="6400" i="0" dirty="0">
                <a:solidFill>
                  <a:srgbClr val="222222"/>
                </a:solidFill>
                <a:effectLst/>
                <a:latin typeface="Calibri (Body)"/>
              </a:rPr>
              <a:t>These tokens are very useful for finding such patterns as well as is considered as a base step for stemming and lemmatization.</a:t>
            </a:r>
            <a:endParaRPr lang="en-US" sz="6400" dirty="0">
              <a:solidFill>
                <a:srgbClr val="222222"/>
              </a:solidFill>
              <a:latin typeface="Calibri (Body)"/>
            </a:endParaRPr>
          </a:p>
          <a:p>
            <a:pPr algn="l">
              <a:lnSpc>
                <a:spcPct val="120000"/>
              </a:lnSpc>
            </a:pPr>
            <a:r>
              <a:rPr lang="en-US" sz="6400" i="0" dirty="0">
                <a:solidFill>
                  <a:srgbClr val="222222"/>
                </a:solidFill>
                <a:effectLst/>
                <a:latin typeface="Calibri (Body)"/>
              </a:rPr>
              <a:t>Tasks such as Text classification or spam filtering makes use of NLP along with deep learning libraries.</a:t>
            </a:r>
          </a:p>
          <a:p>
            <a:br>
              <a:rPr lang="en-US" dirty="0"/>
            </a:br>
            <a:endParaRPr lang="en-US" sz="1400" dirty="0"/>
          </a:p>
        </p:txBody>
      </p:sp>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Stop words</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600" b="0" i="0" dirty="0">
                <a:effectLst/>
                <a:latin typeface="urw-din"/>
              </a:rPr>
              <a:t>A stop word is a commonly used word (such as “the”, “a”, “an”, “in”) that a search engine has been programmed to ignore, both when indexing entries for searching and when retrieving them as the result of a search query.</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6</a:t>
            </a:fld>
            <a:endParaRPr lang="en-US" dirty="0"/>
          </a:p>
        </p:txBody>
      </p:sp>
      <p:graphicFrame>
        <p:nvGraphicFramePr>
          <p:cNvPr id="14" name="Table 14">
            <a:extLst>
              <a:ext uri="{FF2B5EF4-FFF2-40B4-BE49-F238E27FC236}">
                <a16:creationId xmlns:a16="http://schemas.microsoft.com/office/drawing/2014/main" id="{2E5E1F9E-31BF-4371-A3AD-6AE4DABC830C}"/>
              </a:ext>
            </a:extLst>
          </p:cNvPr>
          <p:cNvGraphicFramePr>
            <a:graphicFrameLocks noGrp="1"/>
          </p:cNvGraphicFramePr>
          <p:nvPr>
            <p:extLst>
              <p:ext uri="{D42A27DB-BD31-4B8C-83A1-F6EECF244321}">
                <p14:modId xmlns:p14="http://schemas.microsoft.com/office/powerpoint/2010/main" val="3392833645"/>
              </p:ext>
            </p:extLst>
          </p:nvPr>
        </p:nvGraphicFramePr>
        <p:xfrm>
          <a:off x="8307707" y="4604953"/>
          <a:ext cx="3884094" cy="1407160"/>
        </p:xfrm>
        <a:graphic>
          <a:graphicData uri="http://schemas.openxmlformats.org/drawingml/2006/table">
            <a:tbl>
              <a:tblPr firstRow="1" bandRow="1">
                <a:tableStyleId>{00A15C55-8517-42AA-B614-E9B94910E393}</a:tableStyleId>
              </a:tblPr>
              <a:tblGrid>
                <a:gridCol w="1942047">
                  <a:extLst>
                    <a:ext uri="{9D8B030D-6E8A-4147-A177-3AD203B41FA5}">
                      <a16:colId xmlns:a16="http://schemas.microsoft.com/office/drawing/2014/main" val="3908579418"/>
                    </a:ext>
                  </a:extLst>
                </a:gridCol>
                <a:gridCol w="1942047">
                  <a:extLst>
                    <a:ext uri="{9D8B030D-6E8A-4147-A177-3AD203B41FA5}">
                      <a16:colId xmlns:a16="http://schemas.microsoft.com/office/drawing/2014/main" val="1355278607"/>
                    </a:ext>
                  </a:extLst>
                </a:gridCol>
              </a:tblGrid>
              <a:tr h="370840">
                <a:tc>
                  <a:txBody>
                    <a:bodyPr/>
                    <a:lstStyle/>
                    <a:p>
                      <a:r>
                        <a:rPr lang="en-US" sz="1400" dirty="0"/>
                        <a:t>Sample text with Stop Words</a:t>
                      </a:r>
                      <a:endParaRPr lang="en-IN" sz="1400" dirty="0"/>
                    </a:p>
                  </a:txBody>
                  <a:tcPr/>
                </a:tc>
                <a:tc>
                  <a:txBody>
                    <a:bodyPr/>
                    <a:lstStyle/>
                    <a:p>
                      <a:r>
                        <a:rPr lang="en-US" sz="1400" dirty="0"/>
                        <a:t>Without Stop Words</a:t>
                      </a:r>
                      <a:endParaRPr lang="en-IN" sz="1400" dirty="0"/>
                    </a:p>
                  </a:txBody>
                  <a:tcPr/>
                </a:tc>
                <a:extLst>
                  <a:ext uri="{0D108BD9-81ED-4DB2-BD59-A6C34878D82A}">
                    <a16:rowId xmlns:a16="http://schemas.microsoft.com/office/drawing/2014/main" val="1342188668"/>
                  </a:ext>
                </a:extLst>
              </a:tr>
              <a:tr h="370840">
                <a:tc>
                  <a:txBody>
                    <a:bodyPr/>
                    <a:lstStyle/>
                    <a:p>
                      <a:r>
                        <a:rPr lang="en-US" sz="1400" dirty="0"/>
                        <a:t>Can listening be exhausting?</a:t>
                      </a:r>
                      <a:endParaRPr lang="en-IN" sz="1400" dirty="0"/>
                    </a:p>
                  </a:txBody>
                  <a:tcPr/>
                </a:tc>
                <a:tc>
                  <a:txBody>
                    <a:bodyPr/>
                    <a:lstStyle/>
                    <a:p>
                      <a:r>
                        <a:rPr lang="en-US" sz="1400" dirty="0"/>
                        <a:t>Listening, exhausting</a:t>
                      </a:r>
                      <a:endParaRPr lang="en-IN" sz="1400" dirty="0"/>
                    </a:p>
                  </a:txBody>
                  <a:tcPr/>
                </a:tc>
                <a:extLst>
                  <a:ext uri="{0D108BD9-81ED-4DB2-BD59-A6C34878D82A}">
                    <a16:rowId xmlns:a16="http://schemas.microsoft.com/office/drawing/2014/main" val="3213759668"/>
                  </a:ext>
                </a:extLst>
              </a:tr>
              <a:tr h="370840">
                <a:tc>
                  <a:txBody>
                    <a:bodyPr/>
                    <a:lstStyle/>
                    <a:p>
                      <a:r>
                        <a:rPr lang="en-US" sz="1400" dirty="0"/>
                        <a:t>I like reading, so I read</a:t>
                      </a:r>
                      <a:endParaRPr lang="en-IN" sz="1400" dirty="0"/>
                    </a:p>
                  </a:txBody>
                  <a:tcPr/>
                </a:tc>
                <a:tc>
                  <a:txBody>
                    <a:bodyPr/>
                    <a:lstStyle/>
                    <a:p>
                      <a:r>
                        <a:rPr lang="en-US" sz="1400" dirty="0"/>
                        <a:t>Like, reading, read</a:t>
                      </a:r>
                      <a:endParaRPr lang="en-IN" sz="1400" dirty="0"/>
                    </a:p>
                  </a:txBody>
                  <a:tcPr/>
                </a:tc>
                <a:extLst>
                  <a:ext uri="{0D108BD9-81ED-4DB2-BD59-A6C34878D82A}">
                    <a16:rowId xmlns:a16="http://schemas.microsoft.com/office/drawing/2014/main" val="1815073593"/>
                  </a:ext>
                </a:extLst>
              </a:tr>
            </a:tbl>
          </a:graphicData>
        </a:graphic>
      </p:graphicFrame>
      <p:sp>
        <p:nvSpPr>
          <p:cNvPr id="15" name="Rectangle 14">
            <a:extLst>
              <a:ext uri="{FF2B5EF4-FFF2-40B4-BE49-F238E27FC236}">
                <a16:creationId xmlns:a16="http://schemas.microsoft.com/office/drawing/2014/main" id="{8234662C-50E5-4009-BEF1-A780E8F0F0D4}"/>
              </a:ext>
            </a:extLst>
          </p:cNvPr>
          <p:cNvSpPr/>
          <p:nvPr/>
        </p:nvSpPr>
        <p:spPr>
          <a:xfrm>
            <a:off x="418284" y="6201831"/>
            <a:ext cx="1117553" cy="48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Placeholder 16">
            <a:extLst>
              <a:ext uri="{FF2B5EF4-FFF2-40B4-BE49-F238E27FC236}">
                <a16:creationId xmlns:a16="http://schemas.microsoft.com/office/drawing/2014/main" id="{2AA97A14-FEDF-4527-ABD4-F8EB661D572D}"/>
              </a:ext>
            </a:extLst>
          </p:cNvPr>
          <p:cNvPicPr>
            <a:picLocks noGrp="1" noChangeAspect="1"/>
          </p:cNvPicPr>
          <p:nvPr>
            <p:ph type="pic" sz="quarter" idx="13"/>
          </p:nvPr>
        </p:nvPicPr>
        <p:blipFill rotWithShape="1">
          <a:blip r:embed="rId7"/>
          <a:srcRect l="19804" r="1001"/>
          <a:stretch/>
        </p:blipFill>
        <p:spPr>
          <a:xfrm>
            <a:off x="3884294" y="1638896"/>
            <a:ext cx="4423413" cy="4373217"/>
          </a:xfrm>
        </p:spPr>
      </p:pic>
    </p:spTree>
    <p:extLst>
      <p:ext uri="{BB962C8B-B14F-4D97-AF65-F5344CB8AC3E}">
        <p14:creationId xmlns:p14="http://schemas.microsoft.com/office/powerpoint/2010/main" val="46026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73A2EFD2-6D93-41D3-AAFC-1324F97E4337}"/>
              </a:ext>
            </a:extLst>
          </p:cNvPr>
          <p:cNvSpPr>
            <a:spLocks noGrp="1"/>
          </p:cNvSpPr>
          <p:nvPr>
            <p:ph idx="1"/>
          </p:nvPr>
        </p:nvSpPr>
        <p:spPr/>
        <p:txBody>
          <a:bodyPr/>
          <a:lstStyle/>
          <a:p>
            <a:pPr algn="l" fontAlgn="base"/>
            <a:r>
              <a:rPr lang="en-US" b="0" i="0" dirty="0">
                <a:effectLst/>
                <a:latin typeface="Calibri (Body)"/>
              </a:rPr>
              <a:t>Drowsiness Detection is a safety technology that not only help prevent accidents on roads that are caused by driver falling asleep while driving but also, can be used in classroom.</a:t>
            </a:r>
          </a:p>
          <a:p>
            <a:pPr algn="l" fontAlgn="base"/>
            <a:r>
              <a:rPr lang="en-US" b="0" i="0" dirty="0">
                <a:effectLst/>
                <a:latin typeface="Calibri (Body)"/>
              </a:rPr>
              <a:t>The objective is to build a drowsiness detection system that will detect that a student’s eyes are closed for a few seconds. This system will alert the teacher when drowsiness is detected.</a:t>
            </a:r>
          </a:p>
          <a:p>
            <a:endParaRPr lang="en-IN" dirty="0"/>
          </a:p>
        </p:txBody>
      </p:sp>
      <p:sp>
        <p:nvSpPr>
          <p:cNvPr id="5" name="Slide Number Placeholder 4">
            <a:extLst>
              <a:ext uri="{FF2B5EF4-FFF2-40B4-BE49-F238E27FC236}">
                <a16:creationId xmlns:a16="http://schemas.microsoft.com/office/drawing/2014/main" id="{BA46580E-C502-4538-B397-C429949F1CFD}"/>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sp>
        <p:nvSpPr>
          <p:cNvPr id="11" name="Title 10">
            <a:extLst>
              <a:ext uri="{FF2B5EF4-FFF2-40B4-BE49-F238E27FC236}">
                <a16:creationId xmlns:a16="http://schemas.microsoft.com/office/drawing/2014/main" id="{99C38879-D53C-4631-BF1B-0C0CB92D474B}"/>
              </a:ext>
            </a:extLst>
          </p:cNvPr>
          <p:cNvSpPr>
            <a:spLocks noGrp="1"/>
          </p:cNvSpPr>
          <p:nvPr>
            <p:ph type="title"/>
          </p:nvPr>
        </p:nvSpPr>
        <p:spPr/>
        <p:txBody>
          <a:bodyPr/>
          <a:lstStyle/>
          <a:p>
            <a:r>
              <a:rPr lang="en-US" dirty="0"/>
              <a:t>Drowsiness detection</a:t>
            </a:r>
            <a:endParaRPr lang="en-IN" dirty="0"/>
          </a:p>
        </p:txBody>
      </p:sp>
      <p:sp>
        <p:nvSpPr>
          <p:cNvPr id="14" name="Rectangle 13">
            <a:extLst>
              <a:ext uri="{FF2B5EF4-FFF2-40B4-BE49-F238E27FC236}">
                <a16:creationId xmlns:a16="http://schemas.microsoft.com/office/drawing/2014/main" id="{65390DA1-4B48-486A-8028-19442DCFFD4D}"/>
              </a:ext>
            </a:extLst>
          </p:cNvPr>
          <p:cNvSpPr/>
          <p:nvPr/>
        </p:nvSpPr>
        <p:spPr>
          <a:xfrm>
            <a:off x="328474" y="6223247"/>
            <a:ext cx="1349406" cy="506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Placeholder 7">
            <a:extLst>
              <a:ext uri="{FF2B5EF4-FFF2-40B4-BE49-F238E27FC236}">
                <a16:creationId xmlns:a16="http://schemas.microsoft.com/office/drawing/2014/main" id="{327D6609-FCF1-4F0C-BE98-9A26CC0A78E2}"/>
              </a:ext>
            </a:extLst>
          </p:cNvPr>
          <p:cNvPicPr>
            <a:picLocks noGrp="1" noChangeAspect="1"/>
          </p:cNvPicPr>
          <p:nvPr>
            <p:ph type="pic" sz="quarter" idx="13"/>
          </p:nvPr>
        </p:nvPicPr>
        <p:blipFill>
          <a:blip r:embed="rId2"/>
          <a:srcRect l="9626" r="9626"/>
          <a:stretch>
            <a:fillRect/>
          </a:stretch>
        </p:blipFill>
        <p:spPr/>
      </p:pic>
    </p:spTree>
    <p:extLst>
      <p:ext uri="{BB962C8B-B14F-4D97-AF65-F5344CB8AC3E}">
        <p14:creationId xmlns:p14="http://schemas.microsoft.com/office/powerpoint/2010/main" val="1766160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46621"/>
            <a:ext cx="11150600" cy="742781"/>
          </a:xfrm>
        </p:spPr>
        <p:txBody>
          <a:bodyPr/>
          <a:lstStyle/>
          <a:p>
            <a:r>
              <a:rPr lang="en-US" dirty="0"/>
              <a:t>Drowsiness detection Stats</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9B70F1A0-2BF6-4E8E-8CFA-9E85EF53FD13}"/>
              </a:ext>
            </a:extLst>
          </p:cNvPr>
          <p:cNvPicPr>
            <a:picLocks noChangeAspect="1"/>
          </p:cNvPicPr>
          <p:nvPr/>
        </p:nvPicPr>
        <p:blipFill>
          <a:blip r:embed="rId3"/>
          <a:stretch>
            <a:fillRect/>
          </a:stretch>
        </p:blipFill>
        <p:spPr>
          <a:xfrm>
            <a:off x="515938" y="2961688"/>
            <a:ext cx="5743575" cy="3110637"/>
          </a:xfrm>
          <a:prstGeom prst="rect">
            <a:avLst/>
          </a:prstGeom>
        </p:spPr>
      </p:pic>
      <p:pic>
        <p:nvPicPr>
          <p:cNvPr id="11" name="Picture 10">
            <a:extLst>
              <a:ext uri="{FF2B5EF4-FFF2-40B4-BE49-F238E27FC236}">
                <a16:creationId xmlns:a16="http://schemas.microsoft.com/office/drawing/2014/main" id="{91C9ADBC-C334-49BD-859A-0EACFC0E5B19}"/>
              </a:ext>
            </a:extLst>
          </p:cNvPr>
          <p:cNvPicPr>
            <a:picLocks noChangeAspect="1"/>
          </p:cNvPicPr>
          <p:nvPr/>
        </p:nvPicPr>
        <p:blipFill>
          <a:blip r:embed="rId4"/>
          <a:stretch>
            <a:fillRect/>
          </a:stretch>
        </p:blipFill>
        <p:spPr>
          <a:xfrm>
            <a:off x="6399425" y="1166956"/>
            <a:ext cx="5612062" cy="3413921"/>
          </a:xfrm>
          <a:prstGeom prst="rect">
            <a:avLst/>
          </a:prstGeom>
        </p:spPr>
      </p:pic>
      <p:sp>
        <p:nvSpPr>
          <p:cNvPr id="12" name="TextBox 11">
            <a:extLst>
              <a:ext uri="{FF2B5EF4-FFF2-40B4-BE49-F238E27FC236}">
                <a16:creationId xmlns:a16="http://schemas.microsoft.com/office/drawing/2014/main" id="{3C42176C-B5E5-494C-8CBF-59E4EDD707EB}"/>
              </a:ext>
            </a:extLst>
          </p:cNvPr>
          <p:cNvSpPr txBox="1"/>
          <p:nvPr/>
        </p:nvSpPr>
        <p:spPr>
          <a:xfrm>
            <a:off x="528567" y="1313825"/>
            <a:ext cx="5743575" cy="1323439"/>
          </a:xfrm>
          <a:prstGeom prst="rect">
            <a:avLst/>
          </a:prstGeom>
          <a:noFill/>
        </p:spPr>
        <p:txBody>
          <a:bodyPr wrap="square" rtlCol="0">
            <a:spAutoFit/>
          </a:bodyPr>
          <a:lstStyle/>
          <a:p>
            <a:r>
              <a:rPr lang="en-US" sz="1600" b="0" i="0" dirty="0">
                <a:solidFill>
                  <a:srgbClr val="111516"/>
                </a:solidFill>
                <a:effectLst/>
                <a:latin typeface="Calibri (Body)"/>
              </a:rPr>
              <a:t>The data shows that student attention level takes a dive, approximately 10 minutes into a lesson. The problem is that so many instructors see instructing as a one-way communication. If a student is not contributing to the communication, they lose focus and many literally go to sleep.</a:t>
            </a:r>
            <a:endParaRPr lang="en-IN" sz="1600" dirty="0">
              <a:latin typeface="Calibri (Body)"/>
            </a:endParaRPr>
          </a:p>
        </p:txBody>
      </p:sp>
      <p:sp>
        <p:nvSpPr>
          <p:cNvPr id="14" name="TextBox 13">
            <a:extLst>
              <a:ext uri="{FF2B5EF4-FFF2-40B4-BE49-F238E27FC236}">
                <a16:creationId xmlns:a16="http://schemas.microsoft.com/office/drawing/2014/main" id="{53F54C2D-1E12-4BF1-BDEC-0BC388DD2115}"/>
              </a:ext>
            </a:extLst>
          </p:cNvPr>
          <p:cNvSpPr txBox="1"/>
          <p:nvPr/>
        </p:nvSpPr>
        <p:spPr>
          <a:xfrm>
            <a:off x="6399425" y="4758431"/>
            <a:ext cx="5612062" cy="1077218"/>
          </a:xfrm>
          <a:prstGeom prst="rect">
            <a:avLst/>
          </a:prstGeom>
          <a:noFill/>
        </p:spPr>
        <p:txBody>
          <a:bodyPr wrap="square" rtlCol="0">
            <a:spAutoFit/>
          </a:bodyPr>
          <a:lstStyle/>
          <a:p>
            <a:r>
              <a:rPr lang="en-US" sz="1600" b="0" i="0" dirty="0">
                <a:effectLst/>
                <a:latin typeface="Calibri (Body)"/>
              </a:rPr>
              <a:t>This is a graph demonstrating the basics of a students sleep schedule. The students are not getting enough sleep on an average school day, and the reasons why this is happening is depicted in  the graph above.</a:t>
            </a:r>
            <a:endParaRPr lang="en-IN" sz="1600" dirty="0">
              <a:latin typeface="Calibri (Body)"/>
            </a:endParaRPr>
          </a:p>
        </p:txBody>
      </p:sp>
      <p:cxnSp>
        <p:nvCxnSpPr>
          <p:cNvPr id="20" name="Straight Connector 19">
            <a:extLst>
              <a:ext uri="{FF2B5EF4-FFF2-40B4-BE49-F238E27FC236}">
                <a16:creationId xmlns:a16="http://schemas.microsoft.com/office/drawing/2014/main" id="{DF601930-F8DB-42DF-8432-DF7CA3F3A2C7}"/>
              </a:ext>
            </a:extLst>
          </p:cNvPr>
          <p:cNvCxnSpPr>
            <a:cxnSpLocks/>
          </p:cNvCxnSpPr>
          <p:nvPr/>
        </p:nvCxnSpPr>
        <p:spPr>
          <a:xfrm flipV="1">
            <a:off x="6284771" y="1166956"/>
            <a:ext cx="0" cy="4929162"/>
          </a:xfrm>
          <a:prstGeom prst="line">
            <a:avLst/>
          </a:prstGeom>
        </p:spPr>
        <p:style>
          <a:lnRef idx="3">
            <a:schemeClr val="accent2"/>
          </a:lnRef>
          <a:fillRef idx="0">
            <a:schemeClr val="accent2"/>
          </a:fillRef>
          <a:effectRef idx="2">
            <a:schemeClr val="accent2"/>
          </a:effectRef>
          <a:fontRef idx="minor">
            <a:schemeClr val="tx1"/>
          </a:fontRef>
        </p:style>
      </p:cxnSp>
      <p:sp>
        <p:nvSpPr>
          <p:cNvPr id="21" name="Rectangle 20">
            <a:extLst>
              <a:ext uri="{FF2B5EF4-FFF2-40B4-BE49-F238E27FC236}">
                <a16:creationId xmlns:a16="http://schemas.microsoft.com/office/drawing/2014/main" id="{145EB025-9BDB-499A-BD8F-7CB75A62381B}"/>
              </a:ext>
            </a:extLst>
          </p:cNvPr>
          <p:cNvSpPr/>
          <p:nvPr/>
        </p:nvSpPr>
        <p:spPr>
          <a:xfrm>
            <a:off x="328474" y="6223247"/>
            <a:ext cx="1349406" cy="506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6993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529AC-7D06-4686-9AAF-C401CBA63659}"/>
              </a:ext>
            </a:extLst>
          </p:cNvPr>
          <p:cNvSpPr>
            <a:spLocks noGrp="1"/>
          </p:cNvSpPr>
          <p:nvPr>
            <p:ph type="title"/>
          </p:nvPr>
        </p:nvSpPr>
        <p:spPr/>
        <p:txBody>
          <a:bodyPr/>
          <a:lstStyle/>
          <a:p>
            <a:r>
              <a:rPr lang="en-US" dirty="0"/>
              <a:t>Drowsiness detection</a:t>
            </a:r>
            <a:endParaRPr lang="en-IN" dirty="0"/>
          </a:p>
        </p:txBody>
      </p:sp>
      <p:sp>
        <p:nvSpPr>
          <p:cNvPr id="5" name="Content Placeholder 4">
            <a:extLst>
              <a:ext uri="{FF2B5EF4-FFF2-40B4-BE49-F238E27FC236}">
                <a16:creationId xmlns:a16="http://schemas.microsoft.com/office/drawing/2014/main" id="{622986BE-C153-425F-A1E3-877C22D268A6}"/>
              </a:ext>
            </a:extLst>
          </p:cNvPr>
          <p:cNvSpPr>
            <a:spLocks noGrp="1"/>
          </p:cNvSpPr>
          <p:nvPr>
            <p:ph idx="1"/>
          </p:nvPr>
        </p:nvSpPr>
        <p:spPr>
          <a:xfrm>
            <a:off x="513875" y="1825158"/>
            <a:ext cx="4914189" cy="4351338"/>
          </a:xfrm>
        </p:spPr>
        <p:txBody>
          <a:bodyPr/>
          <a:lstStyle/>
          <a:p>
            <a:pPr algn="l" fontAlgn="base"/>
            <a:r>
              <a:rPr lang="en-US" sz="2200" b="0" i="0" dirty="0">
                <a:effectLst/>
                <a:latin typeface="Calibri (Body)"/>
              </a:rPr>
              <a:t>The CNN model architecture consists of the following layers:</a:t>
            </a:r>
          </a:p>
          <a:p>
            <a:pPr algn="l" fontAlgn="base">
              <a:buFont typeface="Arial" panose="020B0604020202020204" pitchFamily="34" charset="0"/>
              <a:buChar char="•"/>
            </a:pPr>
            <a:r>
              <a:rPr lang="en-US" sz="2200" b="0" i="0" dirty="0">
                <a:effectLst/>
                <a:latin typeface="Calibri (Body)"/>
              </a:rPr>
              <a:t>Convolutional layer; 32 nodes, kernel size 3</a:t>
            </a:r>
          </a:p>
          <a:p>
            <a:pPr algn="l" fontAlgn="base">
              <a:buFont typeface="Arial" panose="020B0604020202020204" pitchFamily="34" charset="0"/>
              <a:buChar char="•"/>
            </a:pPr>
            <a:r>
              <a:rPr lang="en-US" sz="2200" b="0" i="0" dirty="0">
                <a:effectLst/>
                <a:latin typeface="Calibri (Body)"/>
              </a:rPr>
              <a:t>Convolutional layer; 32 nodes, kernel size 3</a:t>
            </a:r>
          </a:p>
          <a:p>
            <a:pPr algn="l" fontAlgn="base">
              <a:buFont typeface="Arial" panose="020B0604020202020204" pitchFamily="34" charset="0"/>
              <a:buChar char="•"/>
            </a:pPr>
            <a:r>
              <a:rPr lang="en-US" sz="2200" b="0" i="0" dirty="0">
                <a:effectLst/>
                <a:latin typeface="Calibri (Body)"/>
              </a:rPr>
              <a:t>Convolutional layer; 64 nodes, kernel size 3</a:t>
            </a:r>
          </a:p>
          <a:p>
            <a:pPr algn="l" fontAlgn="base">
              <a:buFont typeface="Arial" panose="020B0604020202020204" pitchFamily="34" charset="0"/>
              <a:buChar char="•"/>
            </a:pPr>
            <a:r>
              <a:rPr lang="en-US" sz="2200" b="0" i="0" dirty="0">
                <a:effectLst/>
                <a:latin typeface="Calibri (Body)"/>
              </a:rPr>
              <a:t>Fully connected layer; 128 nodes</a:t>
            </a:r>
          </a:p>
          <a:p>
            <a:pPr algn="l" fontAlgn="base"/>
            <a:r>
              <a:rPr lang="en-US" sz="2200" b="0" i="0" dirty="0">
                <a:effectLst/>
                <a:latin typeface="Calibri (Body)"/>
              </a:rPr>
              <a:t>The final layer is also a fully connected layer with 2 nodes. In all the layers, a </a:t>
            </a:r>
            <a:r>
              <a:rPr lang="en-US" sz="2200" b="0" i="0" dirty="0" err="1">
                <a:effectLst/>
                <a:latin typeface="Calibri (Body)"/>
              </a:rPr>
              <a:t>Relu</a:t>
            </a:r>
            <a:r>
              <a:rPr lang="en-US" sz="2200" b="0" i="0" dirty="0">
                <a:effectLst/>
                <a:latin typeface="Calibri (Body)"/>
              </a:rPr>
              <a:t> activation function is used.</a:t>
            </a:r>
          </a:p>
          <a:p>
            <a:endParaRPr lang="en-IN" dirty="0"/>
          </a:p>
        </p:txBody>
      </p:sp>
      <p:sp>
        <p:nvSpPr>
          <p:cNvPr id="3" name="Slide Number Placeholder 2">
            <a:extLst>
              <a:ext uri="{FF2B5EF4-FFF2-40B4-BE49-F238E27FC236}">
                <a16:creationId xmlns:a16="http://schemas.microsoft.com/office/drawing/2014/main" id="{5E1A0779-AD3A-4058-8D42-7F8DB8D9FD23}"/>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sp>
        <p:nvSpPr>
          <p:cNvPr id="7" name="Rectangle 6">
            <a:extLst>
              <a:ext uri="{FF2B5EF4-FFF2-40B4-BE49-F238E27FC236}">
                <a16:creationId xmlns:a16="http://schemas.microsoft.com/office/drawing/2014/main" id="{9A777A0D-3B5F-4D48-8144-33F444F19840}"/>
              </a:ext>
            </a:extLst>
          </p:cNvPr>
          <p:cNvSpPr/>
          <p:nvPr/>
        </p:nvSpPr>
        <p:spPr>
          <a:xfrm>
            <a:off x="328474" y="6223247"/>
            <a:ext cx="1349406" cy="506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Placeholder 11">
            <a:extLst>
              <a:ext uri="{FF2B5EF4-FFF2-40B4-BE49-F238E27FC236}">
                <a16:creationId xmlns:a16="http://schemas.microsoft.com/office/drawing/2014/main" id="{6331AD1F-C944-4AFC-9FF2-E36EE1C04E63}"/>
              </a:ext>
            </a:extLst>
          </p:cNvPr>
          <p:cNvPicPr>
            <a:picLocks noGrp="1" noChangeAspect="1"/>
          </p:cNvPicPr>
          <p:nvPr>
            <p:ph type="pic" sz="quarter" idx="13"/>
          </p:nvPr>
        </p:nvPicPr>
        <p:blipFill rotWithShape="1">
          <a:blip r:embed="rId3"/>
          <a:srcRect l="43" t="-14129" r="-2140" b="-15234"/>
          <a:stretch/>
        </p:blipFill>
        <p:spPr>
          <a:xfrm>
            <a:off x="5620331" y="988536"/>
            <a:ext cx="4554610" cy="4884848"/>
          </a:xfrm>
        </p:spPr>
      </p:pic>
    </p:spTree>
    <p:extLst>
      <p:ext uri="{BB962C8B-B14F-4D97-AF65-F5344CB8AC3E}">
        <p14:creationId xmlns:p14="http://schemas.microsoft.com/office/powerpoint/2010/main" val="2632716583"/>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219</TotalTime>
  <Words>1046</Words>
  <Application>Microsoft Office PowerPoint</Application>
  <PresentationFormat>Widescreen</PresentationFormat>
  <Paragraphs>98</Paragraphs>
  <Slides>12</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Arial</vt:lpstr>
      <vt:lpstr>Calibri</vt:lpstr>
      <vt:lpstr>Calibri (Body)</vt:lpstr>
      <vt:lpstr>Corbel</vt:lpstr>
      <vt:lpstr>Roboto</vt:lpstr>
      <vt:lpstr>Source Serif Pro</vt:lpstr>
      <vt:lpstr>urw-din</vt:lpstr>
      <vt:lpstr>Office Theme</vt:lpstr>
      <vt:lpstr>Limitless horizon</vt:lpstr>
      <vt:lpstr>LIMITLESS HORIZON</vt:lpstr>
      <vt:lpstr>Book Recommendation </vt:lpstr>
      <vt:lpstr>Book Recommendation</vt:lpstr>
      <vt:lpstr>Text Summarizer</vt:lpstr>
      <vt:lpstr>Text summarizer</vt:lpstr>
      <vt:lpstr>Drowsiness detection</vt:lpstr>
      <vt:lpstr>Drowsiness detection Stats</vt:lpstr>
      <vt:lpstr>Drowsiness detection</vt:lpstr>
      <vt:lpstr>Drowsiness detection </vt:lpstr>
      <vt:lpstr>Technologies Used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Ishan Sethi</dc:creator>
  <cp:lastModifiedBy>Ishan Sethi</cp:lastModifiedBy>
  <cp:revision>29</cp:revision>
  <dcterms:created xsi:type="dcterms:W3CDTF">2020-12-08T09:14:36Z</dcterms:created>
  <dcterms:modified xsi:type="dcterms:W3CDTF">2020-12-30T07:53:10Z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